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CE6EE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810092"/>
              </a:solidFill>
              <a:prstDash val="solid"/>
              <a:round/>
            </a:ln>
          </a:top>
          <a:bottom>
            <a:ln w="25400" cap="flat">
              <a:solidFill>
                <a:srgbClr val="81009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9292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10092"/>
              </a:solidFill>
              <a:prstDash val="solid"/>
              <a:round/>
            </a:ln>
          </a:top>
          <a:bottom>
            <a:ln w="25400" cap="flat">
              <a:solidFill>
                <a:srgbClr val="81009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D7CADB"/>
          </a:solidFill>
        </a:fill>
      </a:tcStyle>
    </a:wholeTbl>
    <a:band2H>
      <a:tcTxStyle b="def" i="def"/>
      <a:tcStyle>
        <a:tcBdr/>
        <a:fill>
          <a:solidFill>
            <a:srgbClr val="ECE6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810092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810092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810092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929292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929292">
              <a:alpha val="20000"/>
            </a:srgb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508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254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2.jpeg>
</file>

<file path=ppt/media/image2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7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正文级别 1…"/>
          <p:cNvSpPr txBox="1"/>
          <p:nvPr>
            <p:ph type="body" sz="quarter" idx="1" hasCustomPrompt="1"/>
          </p:nvPr>
        </p:nvSpPr>
        <p:spPr>
          <a:xfrm>
            <a:off x="1270000" y="12160429"/>
            <a:ext cx="21844000" cy="694057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9662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5250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0838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6426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70000" y="6985000"/>
            <a:ext cx="21844000" cy="2512353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numCol="1" spcCol="38100" anchor="b"/>
          <a:lstStyle>
            <a:lvl1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正文级别 1…"/>
          <p:cNvSpPr txBox="1"/>
          <p:nvPr>
            <p:ph type="body" sz="quarter" idx="1" hasCustomPrompt="1"/>
          </p:nvPr>
        </p:nvSpPr>
        <p:spPr>
          <a:xfrm>
            <a:off x="1270000" y="11155085"/>
            <a:ext cx="21844000" cy="8326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0710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6298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1886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7474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270000" y="4659369"/>
            <a:ext cx="21844000" cy="4394202"/>
          </a:xfrm>
          <a:prstGeom prst="rect">
            <a:avLst/>
          </a:prstGeom>
        </p:spPr>
        <p:txBody>
          <a:bodyPr numCol="1" spcCol="38100" anchor="ctr"/>
          <a:lstStyle/>
          <a:p>
            <a:pPr lvl="4" marL="0" indent="1947672" algn="ctr" defTabSz="1731263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42" sz="5964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pPr>
            <a:r>
              <a:t>“Notable Quote”
</a:t>
            </a:r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Northern Lights display over a snowy landscape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Colourful clouds against a starry night sky"/>
          <p:cNvSpPr/>
          <p:nvPr>
            <p:ph type="pic" sz="half" idx="22"/>
          </p:nvPr>
        </p:nvSpPr>
        <p:spPr>
          <a:xfrm>
            <a:off x="12192000" y="-641352"/>
            <a:ext cx="12192000" cy="8128002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Northern Lights display over a snowy mountain landscape"/>
          <p:cNvSpPr/>
          <p:nvPr>
            <p:ph type="pic" idx="23"/>
          </p:nvPr>
        </p:nvSpPr>
        <p:spPr>
          <a:xfrm>
            <a:off x="-2" y="-2258501"/>
            <a:ext cx="12166602" cy="18233004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Northern Lights display over a snowy landscap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Northern Lights display in a dark night sky over mountains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正文级别 1…"/>
          <p:cNvSpPr txBox="1"/>
          <p:nvPr>
            <p:ph type="body" sz="quarter" idx="1" hasCustomPrompt="1"/>
          </p:nvPr>
        </p:nvSpPr>
        <p:spPr>
          <a:xfrm>
            <a:off x="1270000" y="12166600"/>
            <a:ext cx="21844000" cy="694056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9662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5250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0838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6426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lourful clouds against a starry night sky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4" name="正文级别 1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正文级别 1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orthern Lights display over a snowy mountain landscape"/>
          <p:cNvSpPr/>
          <p:nvPr>
            <p:ph type="pic" idx="21"/>
          </p:nvPr>
        </p:nvSpPr>
        <p:spPr>
          <a:xfrm>
            <a:off x="12204700" y="-2277534"/>
            <a:ext cx="12192000" cy="18271069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正文级别 1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正文级别 1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正文级别 1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buClrTx/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22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3653366" y="0"/>
            <a:ext cx="19507201" cy="3673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1pPr>
      <a:lvl2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2pPr>
      <a:lvl3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3pPr>
      <a:lvl4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4pPr>
      <a:lvl5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5pPr>
      <a:lvl6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6pPr>
      <a:lvl7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7pPr>
      <a:lvl8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8pPr>
      <a:lvl9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dMe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400">
                <a:gradFill flip="none" rotWithShape="1">
                  <a:gsLst>
                    <a:gs pos="0">
                      <a:schemeClr val="accent1"/>
                    </a:gs>
                    <a:gs pos="100000">
                      <a:srgbClr val="00E8FF"/>
                    </a:gs>
                  </a:gsLst>
                  <a:lin ang="3967760" scaled="0"/>
                </a:gradFill>
              </a:defRPr>
            </a:lvl1pPr>
          </a:lstStyle>
          <a:p>
            <a:pPr/>
            <a:r>
              <a:t>AdMeta</a:t>
            </a:r>
          </a:p>
        </p:txBody>
      </p:sp>
      <p:sp>
        <p:nvSpPr>
          <p:cNvPr id="152" name="Han Zhao - 12 Nov. 2021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AdMeta Team</a:t>
            </a:r>
          </a:p>
        </p:txBody>
      </p:sp>
      <p:sp>
        <p:nvSpPr>
          <p:cNvPr id="153" name="A privacy-preserving Ad Platform in Metaverse"/>
          <p:cNvSpPr txBox="1"/>
          <p:nvPr/>
        </p:nvSpPr>
        <p:spPr>
          <a:xfrm>
            <a:off x="1270000" y="6985000"/>
            <a:ext cx="21844000" cy="25123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 privacy-preserving Ad Platform in Metaverse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Archite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Architecture</a:t>
            </a:r>
          </a:p>
        </p:txBody>
      </p:sp>
      <p:pic>
        <p:nvPicPr>
          <p:cNvPr id="180" name="admeta_architecture.jpg" descr="admeta_architectur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43576" y="2942906"/>
            <a:ext cx="15696848" cy="92301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Vide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Video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AdMetaVideo.mp4" descr="AdMetaVideo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443787" y="1415563"/>
            <a:ext cx="17496426" cy="108848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483" fill="hold"/>
                                        <p:tgtEl>
                                          <p:spTgt spid="1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4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4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Han - Team Lead &amp; Substrate Dev</a:t>
            </a:r>
          </a:p>
          <a:p>
            <a:pPr/>
            <a:r>
              <a:t>Will - Backend Dev</a:t>
            </a:r>
          </a:p>
          <a:p>
            <a:pPr/>
            <a:r>
              <a:t>Kmy - Frontend Dev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ntact U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Contact Us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Website: https://admeta.network/</a:t>
            </a:r>
          </a:p>
          <a:p>
            <a:pPr/>
            <a:r>
              <a:t>GitHub: https://github.com/AdMetaNetwork/</a:t>
            </a:r>
          </a:p>
          <a:p>
            <a:pPr/>
            <a:r>
              <a:t>Twitter: https://twitter.com/AdMetaNetwork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hank Yo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Backgrou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400"/>
            </a:lvl1pPr>
          </a:lstStyle>
          <a:p>
            <a:pPr/>
            <a:r>
              <a:t>Background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Advertisement Ev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Advertisement Evolution</a:t>
            </a:r>
          </a:p>
        </p:txBody>
      </p:sp>
      <p:sp>
        <p:nvSpPr>
          <p:cNvPr id="158" name="Online advertising has grown rapidly to become the major part in the advertising industry, since it emerged.…"/>
          <p:cNvSpPr txBox="1"/>
          <p:nvPr>
            <p:ph type="body" sz="half" idx="1"/>
          </p:nvPr>
        </p:nvSpPr>
        <p:spPr>
          <a:xfrm>
            <a:off x="1170269" y="4271367"/>
            <a:ext cx="13897346" cy="8432801"/>
          </a:xfrm>
          <a:prstGeom prst="rect">
            <a:avLst/>
          </a:prstGeom>
        </p:spPr>
        <p:txBody>
          <a:bodyPr/>
          <a:lstStyle/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Online advertising has grown rapidly to become the major part in the advertising industry, since it emerged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Advertising becomes diversified, traceable and precise, with the growing of Web2.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In Web3 and Metaverse, advertising is still in great demand. </a:t>
            </a:r>
          </a:p>
        </p:txBody>
      </p:sp>
      <p:grpSp>
        <p:nvGrpSpPr>
          <p:cNvPr id="161" name="Group"/>
          <p:cNvGrpSpPr/>
          <p:nvPr/>
        </p:nvGrpSpPr>
        <p:grpSpPr>
          <a:xfrm>
            <a:off x="15390699" y="4196127"/>
            <a:ext cx="7734641" cy="5917597"/>
            <a:chOff x="0" y="0"/>
            <a:chExt cx="7734640" cy="5917596"/>
          </a:xfrm>
        </p:grpSpPr>
        <p:pic>
          <p:nvPicPr>
            <p:cNvPr id="159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-1"/>
              <a:ext cx="7734641" cy="53237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0" name="Caption"/>
            <p:cNvSpPr txBox="1"/>
            <p:nvPr/>
          </p:nvSpPr>
          <p:spPr>
            <a:xfrm>
              <a:off x="0" y="5425343"/>
              <a:ext cx="7734641" cy="492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>
                  <a:solidFill>
                    <a:srgbClr val="929292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/>
              <a:r>
                <a:t>Advertising revenue as a percent of US GDP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Dema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Demand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Advertising Dema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Advertising Demand</a:t>
            </a:r>
          </a:p>
        </p:txBody>
      </p:sp>
      <p:sp>
        <p:nvSpPr>
          <p:cNvPr id="166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 Metaverse, a rapidly growing number of projects has created a huge demand for advertising</a:t>
            </a:r>
          </a:p>
          <a:p>
            <a:pPr/>
            <a:r>
              <a:t>Projects are looking for an ad platform with precise targeting and tracking</a:t>
            </a:r>
          </a:p>
          <a:p>
            <a:pPr/>
            <a:r>
              <a:t>Virtual landholders are willing to monetize ad impressions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Users Dema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Users Demand</a:t>
            </a:r>
          </a:p>
        </p:txBody>
      </p:sp>
      <p:sp>
        <p:nvSpPr>
          <p:cNvPr id="169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Users are willing to try new products that suit their tastes</a:t>
            </a:r>
          </a:p>
          <a:p>
            <a:pPr/>
            <a:r>
              <a:t>In the other hand, users are unwilling to expose their privacy to advertisers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AdMe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400"/>
            </a:lvl1pPr>
          </a:lstStyle>
          <a:p>
            <a:pPr/>
            <a:r>
              <a:t>AdMeta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What is AdMeta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What is AdMeta?</a:t>
            </a:r>
          </a:p>
        </p:txBody>
      </p:sp>
      <p:sp>
        <p:nvSpPr>
          <p:cNvPr id="174" name="AdMeta is a Metaverse ad platform that focuses on privacy preserving…"/>
          <p:cNvSpPr txBox="1"/>
          <p:nvPr>
            <p:ph type="body" idx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</p:spPr>
        <p:txBody>
          <a:bodyPr/>
          <a:lstStyle/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AdMeta is a Metaverse ad platform that focuses on privacy preserving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User’s private data is stored on the TEE layer of blockchain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TEE ensures that advertisers can accurately deliver ads to end users without knowing users information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Users are incentivized by completing advertiser’s advertising tasks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Ads are delivered to users according to their wishes and preferences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Spam advertisers cause staking slash, and spam users cause credit decline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rchite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Workflow</a:t>
            </a:r>
          </a:p>
        </p:txBody>
      </p:sp>
      <p:pic>
        <p:nvPicPr>
          <p:cNvPr id="177" name="AdMeta-Page-2.jpg" descr="AdMeta-Page-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32581" y="2374919"/>
            <a:ext cx="13518838" cy="107984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929292"/>
      </a:dk1>
      <a:lt1>
        <a:srgbClr val="810092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2929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2929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